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24" r:id="rId2"/>
    <p:sldId id="270" r:id="rId3"/>
    <p:sldId id="256" r:id="rId4"/>
    <p:sldId id="258" r:id="rId5"/>
    <p:sldId id="259" r:id="rId6"/>
    <p:sldId id="260" r:id="rId7"/>
    <p:sldId id="287" r:id="rId8"/>
    <p:sldId id="323" r:id="rId9"/>
    <p:sldId id="32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73"/>
    <p:restoredTop sz="96338"/>
  </p:normalViewPr>
  <p:slideViewPr>
    <p:cSldViewPr snapToGrid="0" snapToObjects="1" showGuides="1">
      <p:cViewPr varScale="1">
        <p:scale>
          <a:sx n="126" d="100"/>
          <a:sy n="126" d="100"/>
        </p:scale>
        <p:origin x="84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i Tobler" userId="e77e03ce-3cfc-4bf0-a4d0-da6d8494927b" providerId="ADAL" clId="{370BBEF0-91FB-1A4F-B1A9-5E68CE180F25}"/>
    <pc:docChg chg="modSld">
      <pc:chgData name="Michi Tobler" userId="e77e03ce-3cfc-4bf0-a4d0-da6d8494927b" providerId="ADAL" clId="{370BBEF0-91FB-1A4F-B1A9-5E68CE180F25}" dt="2022-10-13T18:05:27.022" v="2"/>
      <pc:docMkLst>
        <pc:docMk/>
      </pc:docMkLst>
      <pc:sldChg chg="addSp delSp modSp mod">
        <pc:chgData name="Michi Tobler" userId="e77e03ce-3cfc-4bf0-a4d0-da6d8494927b" providerId="ADAL" clId="{370BBEF0-91FB-1A4F-B1A9-5E68CE180F25}" dt="2022-10-13T18:05:27.022" v="2"/>
        <pc:sldMkLst>
          <pc:docMk/>
          <pc:sldMk cId="281681077" sldId="324"/>
        </pc:sldMkLst>
        <pc:spChg chg="add del mod">
          <ac:chgData name="Michi Tobler" userId="e77e03ce-3cfc-4bf0-a4d0-da6d8494927b" providerId="ADAL" clId="{370BBEF0-91FB-1A4F-B1A9-5E68CE180F25}" dt="2022-10-13T18:05:27.022" v="2"/>
          <ac:spMkLst>
            <pc:docMk/>
            <pc:sldMk cId="281681077" sldId="324"/>
            <ac:spMk id="2" creationId="{4B75771E-A14A-538F-2C3A-3D4AF3F4D546}"/>
          </ac:spMkLst>
        </pc:spChg>
      </pc:sldChg>
    </pc:docChg>
  </pc:docChgLst>
  <pc:docChgLst>
    <pc:chgData name="Tobler, Michael" userId="23736f38-8fde-4d4c-a7fc-b2d88c867b58" providerId="ADAL" clId="{2D5D819D-C2DB-BE4B-A283-6CE53F8F1AD8}"/>
    <pc:docChg chg="modSld">
      <pc:chgData name="Tobler, Michael" userId="23736f38-8fde-4d4c-a7fc-b2d88c867b58" providerId="ADAL" clId="{2D5D819D-C2DB-BE4B-A283-6CE53F8F1AD8}" dt="2023-10-18T15:48:53.147" v="0" actId="18331"/>
      <pc:docMkLst>
        <pc:docMk/>
      </pc:docMkLst>
      <pc:sldChg chg="modSp">
        <pc:chgData name="Tobler, Michael" userId="23736f38-8fde-4d4c-a7fc-b2d88c867b58" providerId="ADAL" clId="{2D5D819D-C2DB-BE4B-A283-6CE53F8F1AD8}" dt="2023-10-18T15:48:53.147" v="0" actId="18331"/>
        <pc:sldMkLst>
          <pc:docMk/>
          <pc:sldMk cId="281681077" sldId="324"/>
        </pc:sldMkLst>
        <pc:picChg chg="mod">
          <ac:chgData name="Tobler, Michael" userId="23736f38-8fde-4d4c-a7fc-b2d88c867b58" providerId="ADAL" clId="{2D5D819D-C2DB-BE4B-A283-6CE53F8F1AD8}" dt="2023-10-18T15:48:53.147" v="0" actId="18331"/>
          <ac:picMkLst>
            <pc:docMk/>
            <pc:sldMk cId="281681077" sldId="324"/>
            <ac:picMk id="7" creationId="{7363E5C0-8127-584B-9356-5014E2D8EB70}"/>
          </ac:picMkLst>
        </pc:picChg>
      </pc:sldChg>
    </pc:docChg>
  </pc:docChgLst>
</pc:chgInfo>
</file>

<file path=ppt/media/image1.tiff>
</file>

<file path=ppt/media/image10.png>
</file>

<file path=ppt/media/image11.tiff>
</file>

<file path=ppt/media/image12.tiff>
</file>

<file path=ppt/media/image13.tiff>
</file>

<file path=ppt/media/image14.png>
</file>

<file path=ppt/media/image15.tiff>
</file>

<file path=ppt/media/image16.tiff>
</file>

<file path=ppt/media/image17.jpeg>
</file>

<file path=ppt/media/image2.jpeg>
</file>

<file path=ppt/media/image3.tif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E7E07-F929-9340-BBAD-E25FCF5EDC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F62725-58BC-3949-B67E-827C822EF4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60BE9-BB0A-D645-85E0-DA935B30D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F17BF-6329-5245-AF19-A65AF9ECD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CBAEB-0B82-9643-A106-3E2AAE868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71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43E86-F16A-2A47-B8AC-576238ADE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EB211A-2DD4-FD4B-A7E5-37F71C7465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11745-E475-BA4B-B666-F2C772B55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764E7E-DE50-8A40-8A18-DD3950FFD2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B2DCB-0DF7-BA45-91A5-BFD4D4D55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188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20F11B-DDAB-D747-B89F-16158681E2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C20921-076E-A84D-BC09-B197DEF07B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F65D8E-8E39-6A4B-89BA-2307AA9D6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B7D3D-FC94-8641-8A40-343EB32CB0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A6BAE-9B02-F341-B68C-3F846F792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449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7164A-78DE-5742-8B13-59F930336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F2B56-3F25-784B-B424-67A18B458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ED0FB7-FD18-3F4D-A66C-2F7109FDA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68560A-2702-9D46-AE3D-3703DE59B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91B5D9-7669-5A4B-B887-1FA211318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967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1498E-F2C0-E74D-BF79-0B0E0FD41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0D0E01-CC45-844F-85ED-944C98036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53666-E0D8-4F45-A275-071F7CF0D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0ED9CA-D1D3-5B48-9FF4-221D1BBBE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0C014-3F52-5142-9373-0EE62C194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120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3A661-4295-E847-8673-7EB92BCCC9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2D092-3FDF-7E4C-92DF-641AA4FE50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13D5D4-DDC9-4946-A527-C221A4191C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6CE3DC-CF20-B741-997C-F73EE7E3A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0C89F6-B77E-7549-982B-C59868BA1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A48AF7-B5BB-2C4F-A0F5-4A0C04761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49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F64CE-D52D-D84E-900F-44C8CD837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FF1AC5-AB57-DE4D-86B9-9ADBAFB614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5262E8-2D9B-A148-8ADD-E82359669E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75DA1-22D5-2043-B512-F57444CED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1B105B-5013-C646-8D7B-BDF1459B4D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1FE54D-89B4-7B48-AEA3-18F35DB0E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FA2B17-C3CD-3D43-B966-4C9B155A0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A64302-0683-244C-8E2F-E18164020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323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39D5D-BF7E-C94C-B2E0-9547F419A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6756C8-7EB3-7C43-8131-4C1C21233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062B05-77D1-F242-96AC-66C0B2ED7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FEDA56-F8BD-AE43-9516-C9371868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73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897697-4980-A44D-B9C3-69671F327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528D2F-D8D4-D94F-92D3-428BDE851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92B3C1-D936-7F43-A173-D2FC4438A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25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420F4-4029-594F-9036-492FFF00E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15160-5DAD-3349-8C42-9D7448A77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EDFF3-ADC2-5F44-A9CE-5DA7CBF508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B3FBD1-C22E-F44C-83EB-47E6930F5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B490DF-394B-DE4B-ACD4-E3EE3226E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D3927-62E9-9440-BBEF-1FCAE7CC4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775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6293C-5BF2-B543-9784-163A20EA5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C7EE19-F83B-4841-ACC3-6A251FFF9E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11CADD-436B-5B4C-B16B-E8ED90C645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AEFDA8-9078-2944-AB1C-C229C1382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FB57D-6F2C-6346-93A8-85496A48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4A6E2-5EFD-CE49-BCC9-6C539821E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308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A21076-28BA-4146-9315-DA861163E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2DC515-61D5-0540-A93E-9CE31458B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8BFCE-24CA-8A4C-97FB-BF6B61C4A2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5377A-3090-6649-86D0-B79D1C69EDB0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A9F08-5E33-AC4F-8E94-A4B8FA8539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4212F-C8C7-7146-A48B-B44F205C9D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2DAE8-2609-174E-92D1-5ABFA05D64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11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 dirty="0"/>
              <a:t>Qualitative trait</a:t>
            </a:r>
          </a:p>
          <a:p>
            <a:pPr marL="346075">
              <a:spcAft>
                <a:spcPts val="600"/>
              </a:spcAft>
            </a:pPr>
            <a:r>
              <a:rPr lang="en-US" dirty="0"/>
              <a:t>Controlled by single, Mendelian gene</a:t>
            </a:r>
          </a:p>
          <a:p>
            <a:pPr marL="346075">
              <a:spcAft>
                <a:spcPts val="600"/>
              </a:spcAft>
            </a:pPr>
            <a:r>
              <a:rPr lang="en-US" dirty="0"/>
              <a:t>Simple evolutionary models apply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b="1" dirty="0"/>
              <a:t>Quantitative trait</a:t>
            </a:r>
          </a:p>
          <a:p>
            <a:pPr marL="346075">
              <a:spcAft>
                <a:spcPts val="600"/>
              </a:spcAft>
            </a:pPr>
            <a:r>
              <a:rPr lang="en-US" dirty="0"/>
              <a:t>Controlled by multiple genes and environment</a:t>
            </a:r>
          </a:p>
          <a:p>
            <a:pPr marL="346075">
              <a:spcAft>
                <a:spcPts val="600"/>
              </a:spcAft>
            </a:pPr>
            <a:r>
              <a:rPr lang="en-US" dirty="0"/>
              <a:t>Predictions using the breeder’s equation</a:t>
            </a:r>
          </a:p>
          <a:p>
            <a:pPr marL="346075">
              <a:spcAft>
                <a:spcPts val="600"/>
              </a:spcAft>
            </a:pPr>
            <a:r>
              <a:rPr lang="en-US" dirty="0"/>
              <a:t>Quantitative genetics reveal underlying genomic architecture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70359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Qualitative vs. quantitative traits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6BC6A8-6AF4-2740-B6A6-801CD05457F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81104" y="3839310"/>
            <a:ext cx="4455788" cy="2943453"/>
          </a:xfrm>
          <a:prstGeom prst="rect">
            <a:avLst/>
          </a:prstGeom>
        </p:spPr>
      </p:pic>
      <p:pic>
        <p:nvPicPr>
          <p:cNvPr id="7" name="Picture 6" descr="A leopard standing on a field&#10;&#10;Description automatically generated">
            <a:extLst>
              <a:ext uri="{FF2B5EF4-FFF2-40B4-BE49-F238E27FC236}">
                <a16:creationId xmlns:a16="http://schemas.microsoft.com/office/drawing/2014/main" id="{7363E5C0-8127-584B-9356-5014E2D8EB7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3069" y="739041"/>
            <a:ext cx="4493823" cy="294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81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4467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Discussion questions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B28E31F-C09E-0040-894E-5C358A977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1049" y="2350249"/>
            <a:ext cx="3643443" cy="434711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DC062F8-61A1-7648-A183-249F3CD340FB}"/>
              </a:ext>
            </a:extLst>
          </p:cNvPr>
          <p:cNvSpPr/>
          <p:nvPr/>
        </p:nvSpPr>
        <p:spPr>
          <a:xfrm>
            <a:off x="468283" y="864996"/>
            <a:ext cx="7769630" cy="48474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400" b="1" dirty="0"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In relation to the R exercise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Is your estimate of eye size at generation 300 an overestimate or underestimate? Why? How would gene flow between populations impact your prediction?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Why are some beach mouse traits not normally distributed? What are the general lessons you learned from the QTL analyses? Do you think we captured all relevant genes?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What if I told you that QTL analyses in Atlantic coast beach mouse populations revealed completely different QTLs? How would you interpret that?</a:t>
            </a: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Does a significant association between certain genes and severe COVID-19 cases mean high heritability? What genes do you think may be associated with COVID-19 susceptibility, and why should we care knowing about them?</a:t>
            </a:r>
          </a:p>
          <a:p>
            <a:pPr>
              <a:spcAft>
                <a:spcPts val="1200"/>
              </a:spcAft>
            </a:pPr>
            <a:endParaRPr lang="en-US" sz="14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spcAft>
                <a:spcPts val="12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Before you get started:</a:t>
            </a:r>
          </a:p>
          <a:p>
            <a:pPr marL="460375">
              <a:spcAft>
                <a:spcPts val="6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Make sure to introduce each other</a:t>
            </a:r>
          </a:p>
          <a:p>
            <a:pPr marL="460375">
              <a:spcAft>
                <a:spcPts val="6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Choose a timekeeper</a:t>
            </a:r>
          </a:p>
          <a:p>
            <a:pPr marL="460375">
              <a:spcAft>
                <a:spcPts val="6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Choose a reporter</a:t>
            </a:r>
          </a:p>
          <a:p>
            <a:pPr marL="460375">
              <a:spcAft>
                <a:spcPts val="600"/>
              </a:spcAft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Breakout groups for 20 minutes</a:t>
            </a:r>
          </a:p>
        </p:txBody>
      </p:sp>
    </p:spTree>
    <p:extLst>
      <p:ext uri="{BB962C8B-B14F-4D97-AF65-F5344CB8AC3E}">
        <p14:creationId xmlns:p14="http://schemas.microsoft.com/office/powerpoint/2010/main" val="1042484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16FA15-2F62-0E4C-9FA7-9ECFA0E90855}"/>
              </a:ext>
            </a:extLst>
          </p:cNvPr>
          <p:cNvSpPr txBox="1"/>
          <p:nvPr/>
        </p:nvSpPr>
        <p:spPr>
          <a:xfrm>
            <a:off x="0" y="0"/>
            <a:ext cx="75360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Predicting the response to selection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5703DD8F-B199-0049-B4B2-97BE903B0A26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205017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Breeder’s equation</a:t>
            </a:r>
          </a:p>
          <a:p>
            <a:pPr marL="461963">
              <a:spcAft>
                <a:spcPts val="600"/>
              </a:spcAft>
            </a:pPr>
            <a:r>
              <a:rPr lang="en-US" dirty="0"/>
              <a:t>R = h</a:t>
            </a:r>
            <a:r>
              <a:rPr lang="en-US" baseline="30000" dirty="0"/>
              <a:t>2</a:t>
            </a:r>
            <a:r>
              <a:rPr lang="en-US" dirty="0"/>
              <a:t>*S</a:t>
            </a:r>
          </a:p>
          <a:p>
            <a:pPr marL="461963">
              <a:spcAft>
                <a:spcPts val="600"/>
              </a:spcAft>
            </a:pPr>
            <a:r>
              <a:rPr lang="en-US" dirty="0"/>
              <a:t>t</a:t>
            </a:r>
            <a:r>
              <a:rPr lang="en-US" baseline="-25000" dirty="0"/>
              <a:t>300</a:t>
            </a:r>
            <a:r>
              <a:rPr lang="en-US" dirty="0"/>
              <a:t> = t</a:t>
            </a:r>
            <a:r>
              <a:rPr lang="en-US" baseline="-25000" dirty="0"/>
              <a:t>0</a:t>
            </a:r>
            <a:r>
              <a:rPr lang="en-US" dirty="0"/>
              <a:t> – 300*R</a:t>
            </a:r>
          </a:p>
          <a:p>
            <a:pPr marL="461963">
              <a:spcAft>
                <a:spcPts val="600"/>
              </a:spcAft>
            </a:pPr>
            <a:endParaRPr lang="en-US" dirty="0"/>
          </a:p>
          <a:p>
            <a:pPr marL="11113">
              <a:spcAft>
                <a:spcPts val="600"/>
              </a:spcAft>
            </a:pPr>
            <a:r>
              <a:rPr lang="en-US" dirty="0"/>
              <a:t>Is your estimate of eye size at generation 300 an overestimate or underestimate? Why? </a:t>
            </a:r>
          </a:p>
          <a:p>
            <a:pPr marL="11113">
              <a:spcAft>
                <a:spcPts val="600"/>
              </a:spcAft>
            </a:pPr>
            <a:r>
              <a:rPr lang="en-US" dirty="0"/>
              <a:t>How would gene flow between populations impact your prediction?</a:t>
            </a:r>
          </a:p>
        </p:txBody>
      </p:sp>
      <p:pic>
        <p:nvPicPr>
          <p:cNvPr id="6" name="Picture 5" descr="FG08_18.JPG">
            <a:extLst>
              <a:ext uri="{FF2B5EF4-FFF2-40B4-BE49-F238E27FC236}">
                <a16:creationId xmlns:a16="http://schemas.microsoft.com/office/drawing/2014/main" id="{F6B90E7B-7D12-F241-A07A-4B9891C5ADC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60125" y="2778195"/>
            <a:ext cx="7631875" cy="407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417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3FF68551-E7E0-8A40-9755-682A98DA4DD6}"/>
              </a:ext>
            </a:extLst>
          </p:cNvPr>
          <p:cNvSpPr txBox="1">
            <a:spLocks/>
          </p:cNvSpPr>
          <p:nvPr/>
        </p:nvSpPr>
        <p:spPr>
          <a:xfrm>
            <a:off x="355107" y="949911"/>
            <a:ext cx="5513213" cy="100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What did you observe?</a:t>
            </a:r>
          </a:p>
          <a:p>
            <a:pPr>
              <a:spcAft>
                <a:spcPts val="600"/>
              </a:spcAft>
            </a:pPr>
            <a:r>
              <a:rPr lang="en-US" dirty="0"/>
              <a:t>Why are not all quantitative traits normally distributed?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4F90C3-3AE7-AF46-8D07-9AC6942792D3}"/>
              </a:ext>
            </a:extLst>
          </p:cNvPr>
          <p:cNvSpPr txBox="1"/>
          <p:nvPr/>
        </p:nvSpPr>
        <p:spPr>
          <a:xfrm>
            <a:off x="0" y="0"/>
            <a:ext cx="82718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Dissecting complex traits: QTL mapping</a:t>
            </a:r>
          </a:p>
        </p:txBody>
      </p:sp>
      <p:pic>
        <p:nvPicPr>
          <p:cNvPr id="3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721E145D-4EC1-4A40-9820-9E760E537FC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84125" y="851053"/>
            <a:ext cx="4445000" cy="2743200"/>
          </a:xfrm>
          <a:prstGeom prst="rect">
            <a:avLst/>
          </a:prstGeom>
        </p:spPr>
      </p:pic>
      <p:pic>
        <p:nvPicPr>
          <p:cNvPr id="11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BFD48110-425E-FC46-B64D-DDF56EC5AD4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84125" y="3959389"/>
            <a:ext cx="4445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644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3FF68551-E7E0-8A40-9755-682A98DA4DD6}"/>
              </a:ext>
            </a:extLst>
          </p:cNvPr>
          <p:cNvSpPr txBox="1">
            <a:spLocks/>
          </p:cNvSpPr>
          <p:nvPr/>
        </p:nvSpPr>
        <p:spPr>
          <a:xfrm>
            <a:off x="355107" y="949911"/>
            <a:ext cx="55132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dirty="0"/>
              <a:t>What are the general lessons you learned from the QTL analyses? Do you think we captured all relevant genes?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4F90C3-3AE7-AF46-8D07-9AC6942792D3}"/>
              </a:ext>
            </a:extLst>
          </p:cNvPr>
          <p:cNvSpPr txBox="1"/>
          <p:nvPr/>
        </p:nvSpPr>
        <p:spPr>
          <a:xfrm>
            <a:off x="0" y="0"/>
            <a:ext cx="82718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Dissecting complex traits: QTL mapping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DF0331E9-9347-9C47-8CC6-BD486766BF3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8114" y="742653"/>
            <a:ext cx="5513214" cy="3402441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C3FFA731-5282-EF4B-8894-5AE4E3D2C05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8114" y="3428285"/>
            <a:ext cx="5513214" cy="3402441"/>
          </a:xfrm>
          <a:prstGeom prst="rect">
            <a:avLst/>
          </a:prstGeom>
        </p:spPr>
      </p:pic>
      <p:pic>
        <p:nvPicPr>
          <p:cNvPr id="10" name="Picture 9" descr="Chart, shape, rectangle&#10;&#10;Description automatically generated">
            <a:extLst>
              <a:ext uri="{FF2B5EF4-FFF2-40B4-BE49-F238E27FC236}">
                <a16:creationId xmlns:a16="http://schemas.microsoft.com/office/drawing/2014/main" id="{618C6997-AAC2-0947-B41B-0114DD28EBEA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91518" y="3497539"/>
            <a:ext cx="5288779" cy="326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44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3FF68551-E7E0-8A40-9755-682A98DA4DD6}"/>
              </a:ext>
            </a:extLst>
          </p:cNvPr>
          <p:cNvSpPr txBox="1">
            <a:spLocks/>
          </p:cNvSpPr>
          <p:nvPr/>
        </p:nvSpPr>
        <p:spPr>
          <a:xfrm>
            <a:off x="355107" y="949911"/>
            <a:ext cx="551321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What did you observe?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MC1R (melanocortin-1 receptor)</a:t>
            </a:r>
          </a:p>
          <a:p>
            <a:pPr>
              <a:spcAft>
                <a:spcPts val="600"/>
              </a:spcAft>
            </a:pPr>
            <a:r>
              <a:rPr lang="en-US" dirty="0"/>
              <a:t>Agouti (Agouti signaling protein, </a:t>
            </a:r>
            <a:r>
              <a:rPr lang="en-US" dirty="0" err="1"/>
              <a:t>Asip</a:t>
            </a:r>
            <a:r>
              <a:rPr lang="en-US" dirty="0"/>
              <a:t>)</a:t>
            </a:r>
          </a:p>
          <a:p>
            <a:pPr>
              <a:spcAft>
                <a:spcPts val="600"/>
              </a:spcAft>
            </a:pPr>
            <a:r>
              <a:rPr lang="en-US" dirty="0"/>
              <a:t>KIT (c-kit receptor)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4F90C3-3AE7-AF46-8D07-9AC6942792D3}"/>
              </a:ext>
            </a:extLst>
          </p:cNvPr>
          <p:cNvSpPr txBox="1"/>
          <p:nvPr/>
        </p:nvSpPr>
        <p:spPr>
          <a:xfrm>
            <a:off x="0" y="0"/>
            <a:ext cx="82718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Dissecting complex traits: QTL mapping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D6E668E-CF6B-C644-82AE-27136102465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9374" y="1189822"/>
            <a:ext cx="7444281" cy="543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849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43268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Coat color evolution</a:t>
            </a:r>
          </a:p>
        </p:txBody>
      </p:sp>
      <p:sp>
        <p:nvSpPr>
          <p:cNvPr id="33" name="Content Placeholder 1">
            <a:extLst>
              <a:ext uri="{FF2B5EF4-FFF2-40B4-BE49-F238E27FC236}">
                <a16:creationId xmlns:a16="http://schemas.microsoft.com/office/drawing/2014/main" id="{20F8836B-8A21-1345-B6FB-66BAD56A465E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58301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dirty="0"/>
              <a:t>What if I told you that QTL analyses in Atlantic coast beach mouse populations revealed completely different QTLs? How would you interpret that?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10EB88-F90F-9346-9938-8AA28D7EA6F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80147" y="3832095"/>
            <a:ext cx="4117713" cy="272046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ED94680-B57A-814B-81B7-D84435230B4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76218" y="0"/>
            <a:ext cx="4925572" cy="383209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7C44EA5-2FE5-1B4D-82D7-F1B5E3588F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39355"/>
            <a:ext cx="7880147" cy="437101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C23C214-7161-5F42-A90A-A30A3443B49C}"/>
              </a:ext>
            </a:extLst>
          </p:cNvPr>
          <p:cNvSpPr/>
          <p:nvPr/>
        </p:nvSpPr>
        <p:spPr>
          <a:xfrm>
            <a:off x="89304" y="243935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Mc1r frequency</a:t>
            </a:r>
          </a:p>
        </p:txBody>
      </p:sp>
    </p:spTree>
    <p:extLst>
      <p:ext uri="{BB962C8B-B14F-4D97-AF65-F5344CB8AC3E}">
        <p14:creationId xmlns:p14="http://schemas.microsoft.com/office/powerpoint/2010/main" val="500902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3FF68551-E7E0-8A40-9755-682A98DA4DD6}"/>
              </a:ext>
            </a:extLst>
          </p:cNvPr>
          <p:cNvSpPr txBox="1">
            <a:spLocks/>
          </p:cNvSpPr>
          <p:nvPr/>
        </p:nvSpPr>
        <p:spPr>
          <a:xfrm>
            <a:off x="343533" y="799440"/>
            <a:ext cx="67746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dirty="0"/>
              <a:t>Does a significant association between certain genes and severe COVID-19 cases mean high heritability? What genes do you think may be associated with COVID-19 susceptibility, and why should we care knowing about them?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4F90C3-3AE7-AF46-8D07-9AC6942792D3}"/>
              </a:ext>
            </a:extLst>
          </p:cNvPr>
          <p:cNvSpPr txBox="1"/>
          <p:nvPr/>
        </p:nvSpPr>
        <p:spPr>
          <a:xfrm>
            <a:off x="0" y="0"/>
            <a:ext cx="67746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Dissecting complex traits: GWAS</a:t>
            </a: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65ED9B6F-FB8B-8741-BAC2-9521F7256F9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9306" y="1894508"/>
            <a:ext cx="8042694" cy="496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904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3FF68551-E7E0-8A40-9755-682A98DA4DD6}"/>
              </a:ext>
            </a:extLst>
          </p:cNvPr>
          <p:cNvSpPr txBox="1">
            <a:spLocks/>
          </p:cNvSpPr>
          <p:nvPr/>
        </p:nvSpPr>
        <p:spPr>
          <a:xfrm>
            <a:off x="343533" y="799440"/>
            <a:ext cx="50734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dirty="0"/>
              <a:t>Genetic regions associated with susceptibility to COVID-19 were </a:t>
            </a:r>
            <a:r>
              <a:rPr lang="en-US" dirty="0" err="1"/>
              <a:t>introgressed</a:t>
            </a:r>
            <a:r>
              <a:rPr lang="en-US" dirty="0"/>
              <a:t> from Neanderthals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4F90C3-3AE7-AF46-8D07-9AC6942792D3}"/>
              </a:ext>
            </a:extLst>
          </p:cNvPr>
          <p:cNvSpPr txBox="1"/>
          <p:nvPr/>
        </p:nvSpPr>
        <p:spPr>
          <a:xfrm>
            <a:off x="0" y="0"/>
            <a:ext cx="67746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Dissecting complex traits: GWAS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3C19F7-D5C4-5D41-8596-0CBEF67944E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6249" y="2888372"/>
            <a:ext cx="4068046" cy="36167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D4CCE9D-ECE2-4845-AD62-5BE2280F8F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1611" y="3179164"/>
            <a:ext cx="7141842" cy="33259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2303E70-DAAC-474D-9682-266D0EB0D7A1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98517" y="179279"/>
            <a:ext cx="3444935" cy="2291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59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392</Words>
  <Application>Microsoft Macintosh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Open Sans ExtraBold</vt:lpstr>
      <vt:lpstr>Open Sans Light</vt:lpstr>
      <vt:lpstr>Open Sans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 Tobler</dc:creator>
  <cp:lastModifiedBy>Tobler, Michael</cp:lastModifiedBy>
  <cp:revision>8</cp:revision>
  <dcterms:created xsi:type="dcterms:W3CDTF">2020-10-15T02:35:26Z</dcterms:created>
  <dcterms:modified xsi:type="dcterms:W3CDTF">2023-10-18T15:48:57Z</dcterms:modified>
</cp:coreProperties>
</file>

<file path=docProps/thumbnail.jpeg>
</file>